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1" r:id="rId4"/>
  </p:sldIdLst>
  <p:sldSz cx="12599988" cy="21599525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21">
          <p15:clr>
            <a:srgbClr val="A4A3A4"/>
          </p15:clr>
        </p15:guide>
        <p15:guide id="2" pos="7393">
          <p15:clr>
            <a:srgbClr val="A4A3A4"/>
          </p15:clr>
        </p15:guide>
        <p15:guide id="3" pos="3969">
          <p15:clr>
            <a:srgbClr val="A4A3A4"/>
          </p15:clr>
        </p15:guide>
        <p15:guide id="4" orient="horz" pos="12541">
          <p15:clr>
            <a:srgbClr val="A4A3A4"/>
          </p15:clr>
        </p15:guide>
        <p15:guide id="5" pos="385">
          <p15:clr>
            <a:srgbClr val="A4A3A4"/>
          </p15:clr>
        </p15:guide>
        <p15:guide id="6" orient="horz" pos="4898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wNyQ98CBWfNs+2RlWInANr9SR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-1650" y="-150"/>
      </p:cViewPr>
      <p:guideLst>
        <p:guide orient="horz" pos="521"/>
        <p:guide orient="horz" pos="12541"/>
        <p:guide orient="horz" pos="4898"/>
        <p:guide pos="7393"/>
        <p:guide pos="3969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97125" y="1233488"/>
            <a:ext cx="19415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5644720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97125" y="1233488"/>
            <a:ext cx="19415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3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3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4883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97125" y="1233488"/>
            <a:ext cx="19415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4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비전추가</a:t>
            </a:r>
            <a:endParaRPr/>
          </a:p>
        </p:txBody>
      </p:sp>
      <p:sp>
        <p:nvSpPr>
          <p:cNvPr id="168" name="Google Shape;168;p4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ko-K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89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6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97125" y="1233488"/>
            <a:ext cx="19415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9791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title"/>
          </p:nvPr>
        </p:nvSpPr>
        <p:spPr>
          <a:xfrm>
            <a:off x="866249" y="1149979"/>
            <a:ext cx="10867490" cy="417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body" idx="1"/>
          </p:nvPr>
        </p:nvSpPr>
        <p:spPr>
          <a:xfrm>
            <a:off x="866249" y="5749874"/>
            <a:ext cx="10867490" cy="137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66249" y="1149979"/>
            <a:ext cx="10867490" cy="417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-552356" y="7168479"/>
            <a:ext cx="13704700" cy="10867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1223004" y="8943839"/>
            <a:ext cx="18304599" cy="271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-4289491" y="6305716"/>
            <a:ext cx="18304599" cy="7993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ctrTitle"/>
          </p:nvPr>
        </p:nvSpPr>
        <p:spPr>
          <a:xfrm>
            <a:off x="944999" y="3534924"/>
            <a:ext cx="10709990" cy="751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68"/>
              <a:buFont typeface="Calibri"/>
              <a:buNone/>
              <a:defRPr sz="82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subTitle" idx="1"/>
          </p:nvPr>
        </p:nvSpPr>
        <p:spPr>
          <a:xfrm>
            <a:off x="1574999" y="11344752"/>
            <a:ext cx="9449991" cy="5214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1pPr>
            <a:lvl2pPr lvl="1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lvl="2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/>
            </a:lvl3pPr>
            <a:lvl4pPr lvl="3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4pPr>
            <a:lvl5pPr lvl="4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5pPr>
            <a:lvl6pPr lvl="5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6pPr>
            <a:lvl7pPr lvl="6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7pPr>
            <a:lvl8pPr lvl="7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8pPr>
            <a:lvl9pPr lvl="8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59687" y="5384888"/>
            <a:ext cx="10867490" cy="898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68"/>
              <a:buFont typeface="Calibri"/>
              <a:buNone/>
              <a:defRPr sz="82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59687" y="14454688"/>
            <a:ext cx="10867490" cy="4724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756"/>
              <a:buNone/>
              <a:defRPr sz="275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480"/>
              <a:buNone/>
              <a:defRPr sz="248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66249" y="1149979"/>
            <a:ext cx="10867490" cy="417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66249" y="5749874"/>
            <a:ext cx="5354995" cy="137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378744" y="5749874"/>
            <a:ext cx="5354995" cy="137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67890" y="1149979"/>
            <a:ext cx="10867490" cy="417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67892" y="5294885"/>
            <a:ext cx="5330385" cy="2594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 b="1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 b="1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 b="1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67892" y="7889827"/>
            <a:ext cx="5330385" cy="11604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378745" y="5294885"/>
            <a:ext cx="5356636" cy="2594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 b="1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 b="1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 b="1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378745" y="7889827"/>
            <a:ext cx="5356636" cy="11604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66249" y="1149979"/>
            <a:ext cx="10867490" cy="417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67890" y="1439968"/>
            <a:ext cx="4063824" cy="5039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Calibri"/>
              <a:buNone/>
              <a:defRPr sz="441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356636" y="3109937"/>
            <a:ext cx="6378744" cy="15349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08635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10"/>
              <a:buChar char="•"/>
              <a:defRPr sz="4410"/>
            </a:lvl1pPr>
            <a:lvl2pPr marL="914400" lvl="1" indent="-473583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3858"/>
              <a:buChar char="•"/>
              <a:defRPr sz="3858"/>
            </a:lvl2pPr>
            <a:lvl3pPr marL="1371600" lvl="2" indent="-438594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3pPr>
            <a:lvl4pPr marL="1828800" lvl="3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4pPr>
            <a:lvl5pPr marL="2286000" lvl="4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5pPr>
            <a:lvl6pPr marL="2743200" lvl="5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6pPr>
            <a:lvl7pPr marL="3200400" lvl="6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7pPr>
            <a:lvl8pPr marL="3657600" lvl="7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8pPr>
            <a:lvl9pPr marL="4114800" lvl="8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67890" y="6479857"/>
            <a:ext cx="4063824" cy="12004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929"/>
              <a:buNone/>
              <a:defRPr sz="1929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67890" y="1439968"/>
            <a:ext cx="4063824" cy="5039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Calibri"/>
              <a:buNone/>
              <a:defRPr sz="441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356636" y="3109937"/>
            <a:ext cx="6378744" cy="1534966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67890" y="6479857"/>
            <a:ext cx="4063824" cy="12004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929"/>
              <a:buNone/>
              <a:defRPr sz="1929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66249" y="1149979"/>
            <a:ext cx="10867490" cy="417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63"/>
              <a:buFont typeface="Calibri"/>
              <a:buNone/>
              <a:defRPr sz="606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66249" y="5749874"/>
            <a:ext cx="10867490" cy="137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7358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858"/>
              <a:buFont typeface="Arial"/>
              <a:buChar char="•"/>
              <a:defRPr sz="38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38594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sz="33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3606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Font typeface="Arial"/>
              <a:buChar char="•"/>
              <a:defRPr sz="275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6080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66249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173746" y="20019564"/>
            <a:ext cx="4252496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898742" y="20019564"/>
            <a:ext cx="2834997" cy="114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5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"/>
          <p:cNvPicPr preferRelativeResize="0"/>
          <p:nvPr/>
        </p:nvPicPr>
        <p:blipFill rotWithShape="1">
          <a:blip r:embed="rId3">
            <a:alphaModFix/>
          </a:blip>
          <a:srcRect t="27743" r="4803"/>
          <a:stretch/>
        </p:blipFill>
        <p:spPr>
          <a:xfrm>
            <a:off x="-1" y="7500395"/>
            <a:ext cx="12599989" cy="14065363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3"/>
          <p:cNvSpPr txBox="1"/>
          <p:nvPr/>
        </p:nvSpPr>
        <p:spPr>
          <a:xfrm>
            <a:off x="1007181" y="866994"/>
            <a:ext cx="10729207" cy="246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0886" marR="4354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8000" b="1">
                <a:solidFill>
                  <a:srgbClr val="F053AC"/>
                </a:solidFill>
                <a:latin typeface="Arial"/>
                <a:ea typeface="Arial"/>
                <a:cs typeface="Arial"/>
                <a:sym typeface="Arial"/>
              </a:rPr>
              <a:t>재능 </a:t>
            </a:r>
            <a:r>
              <a:rPr lang="ko-KR" sz="8000" b="1">
                <a:solidFill>
                  <a:srgbClr val="47179E"/>
                </a:solidFill>
                <a:latin typeface="Arial"/>
                <a:ea typeface="Arial"/>
                <a:cs typeface="Arial"/>
                <a:sym typeface="Arial"/>
              </a:rPr>
              <a:t>있는 당신</a:t>
            </a:r>
            <a:endParaRPr sz="8000" b="1">
              <a:solidFill>
                <a:srgbClr val="47179E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886" marR="4354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8000" b="1">
                <a:solidFill>
                  <a:srgbClr val="47179E"/>
                </a:solidFill>
                <a:latin typeface="Arial"/>
                <a:ea typeface="Arial"/>
                <a:cs typeface="Arial"/>
                <a:sym typeface="Arial"/>
              </a:rPr>
              <a:t>기회 있는 </a:t>
            </a:r>
            <a:r>
              <a:rPr lang="ko-KR" sz="8000" b="1">
                <a:solidFill>
                  <a:srgbClr val="F053AC"/>
                </a:solidFill>
                <a:latin typeface="Arial"/>
                <a:ea typeface="Arial"/>
                <a:cs typeface="Arial"/>
                <a:sym typeface="Arial"/>
              </a:rPr>
              <a:t>재능</a:t>
            </a:r>
            <a:endParaRPr sz="8000" b="1">
              <a:solidFill>
                <a:srgbClr val="F053A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1068141" y="3773171"/>
            <a:ext cx="10598785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아이들을 미래 인재로 키우는 보람과 자부심, </a:t>
            </a:r>
            <a:endParaRPr/>
          </a:p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재능교육에서 찾을 수 있습니다.</a:t>
            </a:r>
            <a:endParaRPr/>
          </a:p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아이들의 꿈을 키워주는 교육전문가,</a:t>
            </a:r>
            <a:endParaRPr/>
          </a:p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재능선생님으로 시작하세요!</a:t>
            </a:r>
            <a:endParaRPr/>
          </a:p>
        </p:txBody>
      </p:sp>
      <p:sp>
        <p:nvSpPr>
          <p:cNvPr id="158" name="Google Shape;158;p3"/>
          <p:cNvSpPr/>
          <p:nvPr/>
        </p:nvSpPr>
        <p:spPr>
          <a:xfrm>
            <a:off x="0" y="-1312"/>
            <a:ext cx="12599988" cy="245152"/>
          </a:xfrm>
          <a:prstGeom prst="rect">
            <a:avLst/>
          </a:prstGeom>
          <a:solidFill>
            <a:srgbClr val="009AD6"/>
          </a:solidFill>
          <a:ln>
            <a:noFill/>
          </a:ln>
        </p:spPr>
        <p:txBody>
          <a:bodyPr spcFirstLastPara="1" wrap="square" lIns="78375" tIns="39175" rIns="78375" bIns="39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4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3"/>
          <p:cNvSpPr/>
          <p:nvPr/>
        </p:nvSpPr>
        <p:spPr>
          <a:xfrm>
            <a:off x="863600" y="17168945"/>
            <a:ext cx="10888028" cy="3890085"/>
          </a:xfrm>
          <a:prstGeom prst="roundRect">
            <a:avLst>
              <a:gd name="adj" fmla="val 6300"/>
            </a:avLst>
          </a:prstGeom>
          <a:solidFill>
            <a:schemeClr val="lt1"/>
          </a:solidFill>
          <a:ln w="28575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3"/>
          <p:cNvSpPr txBox="1"/>
          <p:nvPr/>
        </p:nvSpPr>
        <p:spPr>
          <a:xfrm>
            <a:off x="2811430" y="17290397"/>
            <a:ext cx="9059700" cy="401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정규대학 졸업(예정자) 또는 학사학위 소지자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전문학사 학위 소지자(관련 학과 전공)</a:t>
            </a:r>
            <a:endParaRPr dirty="0"/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방문학습관리 선생님, 학습센터 선생님, 화상학습관리 선생님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1차 서류심사 - 2차 면접 - 3차 입문교육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채용담당 </a:t>
            </a:r>
            <a:r>
              <a:rPr lang="ko-KR" sz="2800" dirty="0" smtClean="0">
                <a:solidFill>
                  <a:schemeClr val="dk1"/>
                </a:solidFill>
              </a:rPr>
              <a:t>0</a:t>
            </a:r>
            <a:r>
              <a:rPr lang="en-US" altLang="ko-KR" sz="2800" dirty="0" smtClean="0">
                <a:solidFill>
                  <a:schemeClr val="dk1"/>
                </a:solidFill>
              </a:rPr>
              <a:t>42-472-1132,  1588-1132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www.</a:t>
            </a:r>
            <a:r>
              <a:rPr lang="ko-KR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jei</a:t>
            </a: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teacher.com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3"/>
          <p:cNvSpPr txBox="1"/>
          <p:nvPr/>
        </p:nvSpPr>
        <p:spPr>
          <a:xfrm>
            <a:off x="364777" y="17297431"/>
            <a:ext cx="2210932" cy="28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자격요건    </a:t>
            </a:r>
            <a:endParaRPr sz="2800" b="1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모집분야</a:t>
            </a:r>
            <a:endParaRPr sz="2800" b="1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채용절차</a:t>
            </a:r>
            <a:endParaRPr sz="2800" b="1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지원문의</a:t>
            </a:r>
            <a:endParaRPr sz="2800" b="1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3"/>
          <p:cNvSpPr txBox="1"/>
          <p:nvPr/>
        </p:nvSpPr>
        <p:spPr>
          <a:xfrm>
            <a:off x="-2" y="7727299"/>
            <a:ext cx="12600000" cy="3863400"/>
          </a:xfrm>
          <a:prstGeom prst="rect">
            <a:avLst/>
          </a:prstGeom>
          <a:solidFill>
            <a:srgbClr val="FFFFFF">
              <a:alpha val="85490"/>
            </a:srgbClr>
          </a:solidFill>
          <a:ln>
            <a:noFill/>
          </a:ln>
        </p:spPr>
        <p:txBody>
          <a:bodyPr spcFirstLastPara="1" wrap="square" lIns="1080000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재능선생님은 </a:t>
            </a:r>
            <a:r>
              <a:rPr lang="ko-KR" sz="3500" b="1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주 1회 회원의 전주 학습 현황을 확인하고 </a:t>
            </a:r>
            <a:endParaRPr sz="3500" b="1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 b="1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관리</a:t>
            </a:r>
            <a:r>
              <a:rPr lang="ko-KR" sz="3500" b="1">
                <a:solidFill>
                  <a:srgbClr val="262626"/>
                </a:solidFill>
                <a:latin typeface="Malgun Gothic"/>
                <a:ea typeface="Malgun Gothic"/>
                <a:cs typeface="Malgun Gothic"/>
                <a:sym typeface="Malgun Gothic"/>
              </a:rPr>
              <a:t>•</a:t>
            </a:r>
            <a:r>
              <a:rPr lang="ko-KR" sz="3500" b="1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상담하며 비전을 키워가는 평생 직업입니다.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재능선생님 3명 중 1명은 연 소득 3,600만원 이상</a:t>
            </a:r>
            <a:r>
              <a:rPr lang="ko-KR" sz="3500" b="1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을 받으며, </a:t>
            </a:r>
            <a:r>
              <a:rPr lang="ko-KR"/>
              <a:t> </a:t>
            </a:r>
            <a:r>
              <a:rPr lang="ko-KR" sz="3500" b="1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46%는 5년 이상 일하며 자신의 미래를 키워가고 있습니다.</a:t>
            </a:r>
            <a:endParaRPr sz="35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3"/>
          <p:cNvSpPr/>
          <p:nvPr/>
        </p:nvSpPr>
        <p:spPr>
          <a:xfrm>
            <a:off x="670201" y="11828125"/>
            <a:ext cx="40227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Noto Sans Symbols"/>
              <a:buChar char="✔"/>
            </a:pPr>
            <a:r>
              <a:rPr lang="ko-KR" sz="3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재능선생님</a:t>
            </a:r>
            <a:r>
              <a:rPr lang="ko-KR" sz="3000" b="1">
                <a:solidFill>
                  <a:schemeClr val="lt1"/>
                </a:solidFill>
              </a:rPr>
              <a:t> </a:t>
            </a:r>
            <a:r>
              <a:rPr lang="ko-KR" sz="3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혜택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3"/>
          <p:cNvSpPr/>
          <p:nvPr/>
        </p:nvSpPr>
        <p:spPr>
          <a:xfrm>
            <a:off x="738192" y="12459167"/>
            <a:ext cx="4267500" cy="32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Char char="•"/>
            </a:pPr>
            <a:r>
              <a:rPr lang="ko-KR" sz="2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업계 최고 수준 관리 수수료</a:t>
            </a:r>
            <a:endParaRPr sz="27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Char char="•"/>
            </a:pPr>
            <a:r>
              <a:rPr lang="ko-KR" sz="2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신임선생님 정착지원</a:t>
            </a:r>
            <a:endParaRPr sz="27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Char char="•"/>
            </a:pPr>
            <a:r>
              <a:rPr lang="ko-KR" sz="2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지구장후보선생님 적금지원</a:t>
            </a:r>
            <a:endParaRPr sz="27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Char char="•"/>
            </a:pPr>
            <a:r>
              <a:rPr lang="ko-KR" sz="2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우수선생님 인센티브</a:t>
            </a:r>
            <a:endParaRPr sz="27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Char char="•"/>
            </a:pPr>
            <a:r>
              <a:rPr lang="ko-KR" sz="2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자녀 재능학습 회비지원</a:t>
            </a:r>
            <a:endParaRPr sz="27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Char char="•"/>
            </a:pPr>
            <a:r>
              <a:rPr lang="ko-KR" sz="2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경조금, 기념일, 휴가지원</a:t>
            </a:r>
            <a:endParaRPr sz="27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Char char="•"/>
            </a:pPr>
            <a:r>
              <a:rPr lang="ko-KR" sz="27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연 1회 건강검진</a:t>
            </a:r>
            <a:endParaRPr sz="27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"/>
          <p:cNvPicPr preferRelativeResize="0"/>
          <p:nvPr/>
        </p:nvPicPr>
        <p:blipFill rotWithShape="1">
          <a:blip r:embed="rId3">
            <a:alphaModFix/>
          </a:blip>
          <a:srcRect t="38473" b="6291"/>
          <a:stretch/>
        </p:blipFill>
        <p:spPr>
          <a:xfrm>
            <a:off x="0" y="16951569"/>
            <a:ext cx="12599988" cy="4639992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"/>
          <p:cNvSpPr/>
          <p:nvPr/>
        </p:nvSpPr>
        <p:spPr>
          <a:xfrm>
            <a:off x="0" y="0"/>
            <a:ext cx="12599988" cy="609449"/>
          </a:xfrm>
          <a:prstGeom prst="rect">
            <a:avLst/>
          </a:prstGeom>
          <a:solidFill>
            <a:srgbClr val="EEEFF4"/>
          </a:solidFill>
          <a:ln>
            <a:noFill/>
          </a:ln>
        </p:spPr>
        <p:txBody>
          <a:bodyPr spcFirstLastPara="1" wrap="square" lIns="78375" tIns="39175" rIns="78375" bIns="39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4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4"/>
          <p:cNvSpPr/>
          <p:nvPr/>
        </p:nvSpPr>
        <p:spPr>
          <a:xfrm>
            <a:off x="170217" y="7434891"/>
            <a:ext cx="12599987" cy="8912020"/>
          </a:xfrm>
          <a:prstGeom prst="rect">
            <a:avLst/>
          </a:prstGeom>
          <a:solidFill>
            <a:srgbClr val="FB9B2A"/>
          </a:solidFill>
          <a:ln>
            <a:noFill/>
          </a:ln>
        </p:spPr>
        <p:txBody>
          <a:bodyPr spcFirstLastPara="1" wrap="square" lIns="78375" tIns="39175" rIns="78375" bIns="39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4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4"/>
          <p:cNvSpPr/>
          <p:nvPr/>
        </p:nvSpPr>
        <p:spPr>
          <a:xfrm>
            <a:off x="795582" y="12158891"/>
            <a:ext cx="5307216" cy="4025880"/>
          </a:xfrm>
          <a:prstGeom prst="roundRect">
            <a:avLst>
              <a:gd name="adj" fmla="val 6300"/>
            </a:avLst>
          </a:prstGeom>
          <a:solidFill>
            <a:srgbClr val="FFFFFF"/>
          </a:solidFill>
          <a:ln w="28575" cap="flat" cmpd="sng">
            <a:solidFill>
              <a:srgbClr val="FB9B2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4"/>
          <p:cNvSpPr/>
          <p:nvPr/>
        </p:nvSpPr>
        <p:spPr>
          <a:xfrm>
            <a:off x="6470211" y="12158890"/>
            <a:ext cx="5307216" cy="4025881"/>
          </a:xfrm>
          <a:prstGeom prst="roundRect">
            <a:avLst>
              <a:gd name="adj" fmla="val 6300"/>
            </a:avLst>
          </a:prstGeom>
          <a:solidFill>
            <a:srgbClr val="FFFFFF"/>
          </a:solidFill>
          <a:ln w="28575" cap="flat" cmpd="sng">
            <a:solidFill>
              <a:srgbClr val="FB9B2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4"/>
          <p:cNvSpPr txBox="1"/>
          <p:nvPr/>
        </p:nvSpPr>
        <p:spPr>
          <a:xfrm>
            <a:off x="1668739" y="1336664"/>
            <a:ext cx="10395599" cy="1846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0886" marR="4354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6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재능 </a:t>
            </a:r>
            <a:r>
              <a:rPr lang="ko-KR" sz="60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있는 당신</a:t>
            </a:r>
            <a:endParaRPr sz="6000">
              <a:solidFill>
                <a:srgbClr val="0037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886" marR="4354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60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기회 있는 </a:t>
            </a:r>
            <a:r>
              <a:rPr lang="ko-KR" sz="6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재능</a:t>
            </a:r>
            <a:endParaRPr sz="60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4"/>
          <p:cNvSpPr/>
          <p:nvPr/>
        </p:nvSpPr>
        <p:spPr>
          <a:xfrm>
            <a:off x="1757086" y="157494"/>
            <a:ext cx="10173052" cy="445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7556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70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재능스스로선생님 채용</a:t>
            </a:r>
            <a:endParaRPr sz="2700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4"/>
          <p:cNvSpPr/>
          <p:nvPr/>
        </p:nvSpPr>
        <p:spPr>
          <a:xfrm>
            <a:off x="1610919" y="3553951"/>
            <a:ext cx="10598785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아이들을 미래 인재로 키우는 보람과 자부심, </a:t>
            </a:r>
            <a:endParaRPr/>
          </a:p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재능교육에서 찾을 수 있습니다.</a:t>
            </a:r>
            <a:endParaRPr/>
          </a:p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아이들의 꿈을 키워주는 교육전문가,</a:t>
            </a:r>
            <a:endParaRPr/>
          </a:p>
          <a:p>
            <a:pPr marL="939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500">
                <a:solidFill>
                  <a:srgbClr val="003768"/>
                </a:solidFill>
                <a:latin typeface="Arial"/>
                <a:ea typeface="Arial"/>
                <a:cs typeface="Arial"/>
                <a:sym typeface="Arial"/>
              </a:rPr>
              <a:t>재능선생님으로 시작하세요!</a:t>
            </a:r>
            <a:endParaRPr/>
          </a:p>
        </p:txBody>
      </p:sp>
      <p:sp>
        <p:nvSpPr>
          <p:cNvPr id="178" name="Google Shape;178;p4"/>
          <p:cNvSpPr/>
          <p:nvPr/>
        </p:nvSpPr>
        <p:spPr>
          <a:xfrm>
            <a:off x="810822" y="17503979"/>
            <a:ext cx="10940806" cy="3430740"/>
          </a:xfrm>
          <a:prstGeom prst="roundRect">
            <a:avLst>
              <a:gd name="adj" fmla="val 6300"/>
            </a:avLst>
          </a:prstGeom>
          <a:solidFill>
            <a:schemeClr val="lt1"/>
          </a:solidFill>
          <a:ln w="28575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9" name="Google Shape;179;p4"/>
          <p:cNvGrpSpPr/>
          <p:nvPr/>
        </p:nvGrpSpPr>
        <p:grpSpPr>
          <a:xfrm>
            <a:off x="815311" y="7426915"/>
            <a:ext cx="10941978" cy="854080"/>
            <a:chOff x="824890" y="3276100"/>
            <a:chExt cx="10941978" cy="854080"/>
          </a:xfrm>
        </p:grpSpPr>
        <p:sp>
          <p:nvSpPr>
            <p:cNvPr id="180" name="Google Shape;180;p4"/>
            <p:cNvSpPr/>
            <p:nvPr/>
          </p:nvSpPr>
          <p:spPr>
            <a:xfrm>
              <a:off x="824890" y="3284076"/>
              <a:ext cx="10941978" cy="841796"/>
            </a:xfrm>
            <a:prstGeom prst="roundRect">
              <a:avLst>
                <a:gd name="adj" fmla="val 19234"/>
              </a:avLst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endParaRPr sz="14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4"/>
            <p:cNvSpPr txBox="1"/>
            <p:nvPr/>
          </p:nvSpPr>
          <p:spPr>
            <a:xfrm>
              <a:off x="836668" y="3276100"/>
              <a:ext cx="10909300" cy="8540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33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재능스스로선생님, 무슨 일을 하나요?</a:t>
              </a:r>
              <a:endParaRPr/>
            </a:p>
          </p:txBody>
        </p:sp>
      </p:grpSp>
      <p:grpSp>
        <p:nvGrpSpPr>
          <p:cNvPr id="182" name="Google Shape;182;p4"/>
          <p:cNvGrpSpPr/>
          <p:nvPr/>
        </p:nvGrpSpPr>
        <p:grpSpPr>
          <a:xfrm>
            <a:off x="1169622" y="13444380"/>
            <a:ext cx="4594289" cy="2445769"/>
            <a:chOff x="1122363" y="11057012"/>
            <a:chExt cx="4594289" cy="2445769"/>
          </a:xfrm>
        </p:grpSpPr>
        <p:pic>
          <p:nvPicPr>
            <p:cNvPr id="183" name="Google Shape;183;p4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882134" y="11057012"/>
              <a:ext cx="3834518" cy="244576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4" name="Google Shape;184;p4"/>
            <p:cNvSpPr/>
            <p:nvPr/>
          </p:nvSpPr>
          <p:spPr>
            <a:xfrm flipH="1">
              <a:off x="1394191" y="11164023"/>
              <a:ext cx="1623092" cy="38687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close/>
                </a:path>
                <a:path w="120000" h="120000" fill="none" extrusionOk="0">
                  <a:moveTo>
                    <a:pt x="-10000" y="22500"/>
                  </a:moveTo>
                  <a:lnTo>
                    <a:pt x="-20000" y="22500"/>
                  </a:lnTo>
                  <a:lnTo>
                    <a:pt x="-56000" y="135000"/>
                  </a:lnTo>
                </a:path>
              </a:pathLst>
            </a:custGeom>
            <a:noFill/>
            <a:ln w="12700" cap="flat" cmpd="sng">
              <a:solidFill>
                <a:srgbClr val="00BCE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43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4"/>
            <p:cNvSpPr/>
            <p:nvPr/>
          </p:nvSpPr>
          <p:spPr>
            <a:xfrm flipH="1">
              <a:off x="1122363" y="11871448"/>
              <a:ext cx="1623092" cy="38687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close/>
                </a:path>
                <a:path w="120000" h="120000" fill="none" extrusionOk="0">
                  <a:moveTo>
                    <a:pt x="-10000" y="22500"/>
                  </a:moveTo>
                  <a:lnTo>
                    <a:pt x="-20000" y="22500"/>
                  </a:lnTo>
                  <a:lnTo>
                    <a:pt x="-56000" y="135000"/>
                  </a:lnTo>
                </a:path>
              </a:pathLst>
            </a:custGeom>
            <a:noFill/>
            <a:ln w="12700" cap="flat" cmpd="sng">
              <a:solidFill>
                <a:srgbClr val="00376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43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4"/>
            <p:cNvSpPr/>
            <p:nvPr/>
          </p:nvSpPr>
          <p:spPr>
            <a:xfrm flipH="1">
              <a:off x="1274039" y="12584311"/>
              <a:ext cx="1623092" cy="38687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close/>
                </a:path>
                <a:path w="120000" h="120000" fill="none" extrusionOk="0">
                  <a:moveTo>
                    <a:pt x="-10000" y="22500"/>
                  </a:moveTo>
                  <a:lnTo>
                    <a:pt x="-20000" y="22500"/>
                  </a:lnTo>
                  <a:lnTo>
                    <a:pt x="-56000" y="135000"/>
                  </a:lnTo>
                </a:path>
              </a:pathLst>
            </a:custGeom>
            <a:noFill/>
            <a:ln w="12700" cap="flat" cmpd="sng">
              <a:solidFill>
                <a:srgbClr val="F2635D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43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4"/>
            <p:cNvSpPr txBox="1"/>
            <p:nvPr/>
          </p:nvSpPr>
          <p:spPr>
            <a:xfrm>
              <a:off x="1510864" y="11227751"/>
              <a:ext cx="2924421" cy="2374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8517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1543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5년 이상(17%)</a:t>
              </a:r>
              <a:endParaRPr sz="154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4"/>
            <p:cNvSpPr txBox="1"/>
            <p:nvPr/>
          </p:nvSpPr>
          <p:spPr>
            <a:xfrm>
              <a:off x="1222531" y="11925691"/>
              <a:ext cx="2924421" cy="2374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8517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1543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10년 이상(12%)</a:t>
              </a:r>
              <a:endParaRPr sz="154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4"/>
            <p:cNvSpPr txBox="1"/>
            <p:nvPr/>
          </p:nvSpPr>
          <p:spPr>
            <a:xfrm>
              <a:off x="1327536" y="12677378"/>
              <a:ext cx="2924421" cy="2374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8517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o-KR" sz="1543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15년 이상(17%)</a:t>
              </a:r>
              <a:endParaRPr sz="1543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90" name="Google Shape;190;p4"/>
          <p:cNvPicPr preferRelativeResize="0"/>
          <p:nvPr/>
        </p:nvPicPr>
        <p:blipFill rotWithShape="1">
          <a:blip r:embed="rId5">
            <a:alphaModFix/>
          </a:blip>
          <a:srcRect l="69956" t="22733" r="4703" b="8345"/>
          <a:stretch/>
        </p:blipFill>
        <p:spPr>
          <a:xfrm>
            <a:off x="8044404" y="13059864"/>
            <a:ext cx="3370973" cy="299784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1" name="Google Shape;191;p4"/>
          <p:cNvGrpSpPr/>
          <p:nvPr/>
        </p:nvGrpSpPr>
        <p:grpSpPr>
          <a:xfrm>
            <a:off x="7024083" y="13266240"/>
            <a:ext cx="790595" cy="974758"/>
            <a:chOff x="12237717" y="10821116"/>
            <a:chExt cx="949707" cy="1170933"/>
          </a:xfrm>
        </p:grpSpPr>
        <p:sp>
          <p:nvSpPr>
            <p:cNvPr id="192" name="Google Shape;192;p4"/>
            <p:cNvSpPr/>
            <p:nvPr/>
          </p:nvSpPr>
          <p:spPr>
            <a:xfrm rot="6713556">
              <a:off x="12348351" y="11152452"/>
              <a:ext cx="728439" cy="730797"/>
            </a:xfrm>
            <a:prstGeom prst="chord">
              <a:avLst>
                <a:gd name="adj1" fmla="val 2700000"/>
                <a:gd name="adj2" fmla="val 16200000"/>
              </a:avLst>
            </a:prstGeom>
            <a:solidFill>
              <a:srgbClr val="1FBEC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12486995" y="10821116"/>
              <a:ext cx="472440" cy="472440"/>
            </a:xfrm>
            <a:prstGeom prst="ellipse">
              <a:avLst/>
            </a:prstGeom>
            <a:solidFill>
              <a:srgbClr val="1FBEC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4" name="Google Shape;194;p4"/>
          <p:cNvGrpSpPr/>
          <p:nvPr/>
        </p:nvGrpSpPr>
        <p:grpSpPr>
          <a:xfrm>
            <a:off x="7012745" y="14262488"/>
            <a:ext cx="790595" cy="974758"/>
            <a:chOff x="12237717" y="10821116"/>
            <a:chExt cx="949707" cy="1170933"/>
          </a:xfrm>
        </p:grpSpPr>
        <p:sp>
          <p:nvSpPr>
            <p:cNvPr id="195" name="Google Shape;195;p4"/>
            <p:cNvSpPr/>
            <p:nvPr/>
          </p:nvSpPr>
          <p:spPr>
            <a:xfrm rot="6713556">
              <a:off x="12348351" y="11152452"/>
              <a:ext cx="728439" cy="730797"/>
            </a:xfrm>
            <a:prstGeom prst="chord">
              <a:avLst>
                <a:gd name="adj1" fmla="val 2700000"/>
                <a:gd name="adj2" fmla="val 16200000"/>
              </a:avLst>
            </a:prstGeom>
            <a:solidFill>
              <a:srgbClr val="00376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12486995" y="10821116"/>
              <a:ext cx="472440" cy="472440"/>
            </a:xfrm>
            <a:prstGeom prst="ellipse">
              <a:avLst/>
            </a:prstGeom>
            <a:solidFill>
              <a:srgbClr val="00376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7" name="Google Shape;197;p4"/>
          <p:cNvGrpSpPr/>
          <p:nvPr/>
        </p:nvGrpSpPr>
        <p:grpSpPr>
          <a:xfrm>
            <a:off x="7035950" y="15256732"/>
            <a:ext cx="790595" cy="974758"/>
            <a:chOff x="12237717" y="10821116"/>
            <a:chExt cx="949707" cy="1170933"/>
          </a:xfrm>
        </p:grpSpPr>
        <p:sp>
          <p:nvSpPr>
            <p:cNvPr id="198" name="Google Shape;198;p4"/>
            <p:cNvSpPr/>
            <p:nvPr/>
          </p:nvSpPr>
          <p:spPr>
            <a:xfrm rot="6713556">
              <a:off x="12348351" y="11152452"/>
              <a:ext cx="728439" cy="730797"/>
            </a:xfrm>
            <a:prstGeom prst="chord">
              <a:avLst>
                <a:gd name="adj1" fmla="val 2700000"/>
                <a:gd name="adj2" fmla="val 16200000"/>
              </a:avLst>
            </a:prstGeom>
            <a:solidFill>
              <a:srgbClr val="F2635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12486995" y="10821116"/>
              <a:ext cx="472440" cy="472440"/>
            </a:xfrm>
            <a:prstGeom prst="ellipse">
              <a:avLst/>
            </a:prstGeom>
            <a:solidFill>
              <a:srgbClr val="F2635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0" name="Google Shape;200;p4"/>
          <p:cNvSpPr/>
          <p:nvPr/>
        </p:nvSpPr>
        <p:spPr>
          <a:xfrm>
            <a:off x="1063224" y="12315425"/>
            <a:ext cx="4771931" cy="668258"/>
          </a:xfrm>
          <a:prstGeom prst="rect">
            <a:avLst/>
          </a:prstGeom>
          <a:solidFill>
            <a:srgbClr val="F2635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4"/>
          <p:cNvSpPr/>
          <p:nvPr/>
        </p:nvSpPr>
        <p:spPr>
          <a:xfrm>
            <a:off x="6737853" y="12327001"/>
            <a:ext cx="4771931" cy="637778"/>
          </a:xfrm>
          <a:prstGeom prst="rect">
            <a:avLst/>
          </a:prstGeom>
          <a:solidFill>
            <a:srgbClr val="F2635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4"/>
          <p:cNvSpPr txBox="1"/>
          <p:nvPr/>
        </p:nvSpPr>
        <p:spPr>
          <a:xfrm>
            <a:off x="7227088" y="12216766"/>
            <a:ext cx="4841131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재능선생님 수수료 예시</a:t>
            </a:r>
            <a:endParaRPr sz="3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4"/>
          <p:cNvSpPr txBox="1"/>
          <p:nvPr/>
        </p:nvSpPr>
        <p:spPr>
          <a:xfrm>
            <a:off x="1758753" y="12237322"/>
            <a:ext cx="4841131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재능선생님 근속 연수</a:t>
            </a:r>
            <a:endParaRPr sz="3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184919" y="8184231"/>
            <a:ext cx="8829930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교재를 점검하고 방문 준비를 합니다.</a:t>
            </a:r>
            <a:endParaRPr dirty="0"/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회원의 전주 학습 현황을 확인하고 관리</a:t>
            </a:r>
            <a:r>
              <a:rPr lang="ko-KR" sz="3300" b="1" dirty="0">
                <a:solidFill>
                  <a:schemeClr val="lt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•</a:t>
            </a:r>
            <a:r>
              <a:rPr lang="ko-KR" sz="3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상담합니다.</a:t>
            </a:r>
            <a:endParaRPr dirty="0"/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3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부재 회원을 점검하고 상담 내용을 정리합니다.</a:t>
            </a:r>
            <a:endParaRPr sz="33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4"/>
          <p:cNvSpPr/>
          <p:nvPr/>
        </p:nvSpPr>
        <p:spPr>
          <a:xfrm rot="5400000">
            <a:off x="1546419" y="8479649"/>
            <a:ext cx="525006" cy="529013"/>
          </a:xfrm>
          <a:custGeom>
            <a:avLst/>
            <a:gdLst/>
            <a:ahLst/>
            <a:cxnLst/>
            <a:rect l="l" t="t" r="r" b="b"/>
            <a:pathLst>
              <a:path w="3830741" h="3782395" extrusionOk="0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4"/>
          <p:cNvSpPr/>
          <p:nvPr/>
        </p:nvSpPr>
        <p:spPr>
          <a:xfrm rot="5400000">
            <a:off x="1546418" y="9489385"/>
            <a:ext cx="525006" cy="529013"/>
          </a:xfrm>
          <a:custGeom>
            <a:avLst/>
            <a:gdLst/>
            <a:ahLst/>
            <a:cxnLst/>
            <a:rect l="l" t="t" r="r" b="b"/>
            <a:pathLst>
              <a:path w="3830741" h="3782395" extrusionOk="0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4"/>
          <p:cNvSpPr/>
          <p:nvPr/>
        </p:nvSpPr>
        <p:spPr>
          <a:xfrm rot="5400000">
            <a:off x="1573110" y="11595281"/>
            <a:ext cx="525006" cy="529013"/>
          </a:xfrm>
          <a:custGeom>
            <a:avLst/>
            <a:gdLst/>
            <a:ahLst/>
            <a:cxnLst/>
            <a:rect l="l" t="t" r="r" b="b"/>
            <a:pathLst>
              <a:path w="3830741" h="3782395" extrusionOk="0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8" name="Google Shape;208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361632" y="21029696"/>
            <a:ext cx="1780186" cy="323116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4"/>
          <p:cNvSpPr txBox="1"/>
          <p:nvPr/>
        </p:nvSpPr>
        <p:spPr>
          <a:xfrm>
            <a:off x="2923895" y="17064142"/>
            <a:ext cx="9059618" cy="401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정규대학 졸업(예정자) 또는 학사학위 소지자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전문학사 학위 소지자(관련 학과 전공)</a:t>
            </a:r>
            <a:endParaRPr dirty="0"/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방문학습관리 선생님, 학습센터 선생님, 화상학습관리 선생님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1차 서류심사 - 2차 면접 - 3차 입문교육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채용담당 </a:t>
            </a:r>
            <a:r>
              <a:rPr lang="ko-KR" sz="2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-US" altLang="ko-KR" sz="2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42-472-1132 , 1588-1132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www.</a:t>
            </a:r>
            <a:r>
              <a:rPr lang="ko-KR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jei</a:t>
            </a:r>
            <a:r>
              <a:rPr lang="ko-KR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teacher.com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4"/>
          <p:cNvSpPr txBox="1"/>
          <p:nvPr/>
        </p:nvSpPr>
        <p:spPr>
          <a:xfrm>
            <a:off x="563273" y="16951569"/>
            <a:ext cx="2210932" cy="3453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 dirty="0">
                <a:solidFill>
                  <a:srgbClr val="1FBECA"/>
                </a:solidFill>
                <a:latin typeface="Arial"/>
                <a:ea typeface="Arial"/>
                <a:cs typeface="Arial"/>
                <a:sym typeface="Arial"/>
              </a:rPr>
              <a:t>자격요건    </a:t>
            </a:r>
            <a:endParaRPr sz="2800" b="1" dirty="0">
              <a:solidFill>
                <a:srgbClr val="1FBECA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1FBECA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 dirty="0" smtClean="0">
                <a:solidFill>
                  <a:srgbClr val="1FBECA"/>
                </a:solidFill>
                <a:latin typeface="Arial"/>
                <a:ea typeface="Arial"/>
                <a:cs typeface="Arial"/>
                <a:sym typeface="Arial"/>
              </a:rPr>
              <a:t>모집분야</a:t>
            </a:r>
            <a:endParaRPr lang="en-US" altLang="ko-KR" sz="2800" b="1" dirty="0" smtClean="0">
              <a:solidFill>
                <a:srgbClr val="1FBECA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1FBECA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 dirty="0">
                <a:solidFill>
                  <a:srgbClr val="1FBECA"/>
                </a:solidFill>
                <a:latin typeface="Arial"/>
                <a:ea typeface="Arial"/>
                <a:cs typeface="Arial"/>
                <a:sym typeface="Arial"/>
              </a:rPr>
              <a:t>채용절차</a:t>
            </a:r>
            <a:endParaRPr sz="2800" b="1" dirty="0">
              <a:solidFill>
                <a:srgbClr val="1FBECA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 b="1" dirty="0">
                <a:solidFill>
                  <a:srgbClr val="1FBECA"/>
                </a:solidFill>
                <a:latin typeface="Arial"/>
                <a:ea typeface="Arial"/>
                <a:cs typeface="Arial"/>
                <a:sym typeface="Arial"/>
              </a:rPr>
              <a:t>지원문의</a:t>
            </a:r>
            <a:endParaRPr sz="2800" b="1" dirty="0">
              <a:solidFill>
                <a:srgbClr val="1FBECA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6"/>
          <p:cNvSpPr/>
          <p:nvPr/>
        </p:nvSpPr>
        <p:spPr>
          <a:xfrm>
            <a:off x="6725" y="5017434"/>
            <a:ext cx="12599988" cy="4092699"/>
          </a:xfrm>
          <a:prstGeom prst="rect">
            <a:avLst/>
          </a:prstGeom>
          <a:solidFill>
            <a:srgbClr val="DAE3F3">
              <a:alpha val="8705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6"/>
          <p:cNvSpPr/>
          <p:nvPr/>
        </p:nvSpPr>
        <p:spPr>
          <a:xfrm>
            <a:off x="0" y="21382892"/>
            <a:ext cx="12599988" cy="242517"/>
          </a:xfrm>
          <a:prstGeom prst="rect">
            <a:avLst/>
          </a:prstGeom>
          <a:solidFill>
            <a:srgbClr val="009AD6"/>
          </a:solidFill>
          <a:ln>
            <a:noFill/>
          </a:ln>
        </p:spPr>
        <p:txBody>
          <a:bodyPr spcFirstLastPara="1" wrap="square" lIns="78375" tIns="39175" rIns="78375" bIns="39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4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6"/>
          <p:cNvSpPr/>
          <p:nvPr/>
        </p:nvSpPr>
        <p:spPr>
          <a:xfrm>
            <a:off x="0" y="-1312"/>
            <a:ext cx="12599988" cy="828400"/>
          </a:xfrm>
          <a:prstGeom prst="rect">
            <a:avLst/>
          </a:prstGeom>
          <a:solidFill>
            <a:srgbClr val="009AD6"/>
          </a:solidFill>
          <a:ln>
            <a:noFill/>
          </a:ln>
        </p:spPr>
        <p:txBody>
          <a:bodyPr spcFirstLastPara="1" wrap="square" lIns="78375" tIns="39175" rIns="78375" bIns="39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4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6"/>
          <p:cNvSpPr txBox="1"/>
          <p:nvPr/>
        </p:nvSpPr>
        <p:spPr>
          <a:xfrm>
            <a:off x="2865120" y="1267574"/>
            <a:ext cx="925477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아이가 좀 크긴 했지만 그래도 아직은 아이에게 신경도 써야 하고, 집안일도 해야 했어요. 그래서 가급적 주부로서의 역할을 문제없이 병행할 수 있는 일을 찾았습니다. 오전 시간에 여유가 있다 보니 필요한 일들을 처리할 수 있어 편리합니다. 교육 정보를 얻기가 용이해서 아이가 더 커도 계속 일할 생각입니다.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7" name="Google Shape;23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3600" y="9856649"/>
            <a:ext cx="1318598" cy="1363448"/>
          </a:xfrm>
          <a:prstGeom prst="ellipse">
            <a:avLst/>
          </a:prstGeom>
          <a:noFill/>
          <a:ln w="28575" cap="flat" cmpd="sng">
            <a:solidFill>
              <a:srgbClr val="DFE7F5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238" name="Google Shape;238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6161" y="18118154"/>
            <a:ext cx="1296037" cy="1307277"/>
          </a:xfrm>
          <a:prstGeom prst="ellipse">
            <a:avLst/>
          </a:prstGeom>
          <a:noFill/>
          <a:ln w="28575" cap="flat" cmpd="sng">
            <a:solidFill>
              <a:srgbClr val="DFE7F5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239" name="Google Shape;239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40154" y="1599260"/>
            <a:ext cx="1320947" cy="1357507"/>
          </a:xfrm>
          <a:prstGeom prst="ellipse">
            <a:avLst/>
          </a:prstGeom>
          <a:noFill/>
          <a:ln w="28575" cap="flat" cmpd="sng">
            <a:solidFill>
              <a:srgbClr val="DFE7F5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40" name="Google Shape;240;p6"/>
          <p:cNvSpPr txBox="1"/>
          <p:nvPr/>
        </p:nvSpPr>
        <p:spPr>
          <a:xfrm>
            <a:off x="3516923" y="82360"/>
            <a:ext cx="5593215" cy="629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4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재능스스로선생님</a:t>
            </a:r>
            <a:endParaRPr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6"/>
          <p:cNvSpPr/>
          <p:nvPr/>
        </p:nvSpPr>
        <p:spPr>
          <a:xfrm>
            <a:off x="6725" y="13302818"/>
            <a:ext cx="12599988" cy="409269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2" name="Google Shape;242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339368" y="14004186"/>
            <a:ext cx="1397020" cy="1370799"/>
          </a:xfrm>
          <a:prstGeom prst="ellipse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43" name="Google Shape;243;p6"/>
          <p:cNvSpPr/>
          <p:nvPr/>
        </p:nvSpPr>
        <p:spPr>
          <a:xfrm>
            <a:off x="549716" y="3428963"/>
            <a:ext cx="194636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30대</a:t>
            </a:r>
            <a:endParaRPr sz="2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3년 차 선생님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6"/>
          <p:cNvSpPr/>
          <p:nvPr/>
        </p:nvSpPr>
        <p:spPr>
          <a:xfrm>
            <a:off x="470426" y="11627088"/>
            <a:ext cx="2127506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50대</a:t>
            </a:r>
            <a:endParaRPr sz="2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23년 차 선생님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6"/>
          <p:cNvSpPr/>
          <p:nvPr/>
        </p:nvSpPr>
        <p:spPr>
          <a:xfrm>
            <a:off x="609805" y="19782119"/>
            <a:ext cx="194636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20대</a:t>
            </a:r>
            <a:endParaRPr sz="2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1년 차 선생님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6"/>
          <p:cNvSpPr/>
          <p:nvPr/>
        </p:nvSpPr>
        <p:spPr>
          <a:xfrm>
            <a:off x="10173530" y="15794183"/>
            <a:ext cx="194636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30대</a:t>
            </a:r>
            <a:endParaRPr sz="2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6년 차 선생님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7" name="Google Shape;247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84562" y="5764468"/>
            <a:ext cx="1289511" cy="1336842"/>
          </a:xfrm>
          <a:prstGeom prst="ellipse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48" name="Google Shape;248;p6"/>
          <p:cNvSpPr/>
          <p:nvPr/>
        </p:nvSpPr>
        <p:spPr>
          <a:xfrm>
            <a:off x="10080805" y="7535748"/>
            <a:ext cx="2127506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40대</a:t>
            </a:r>
            <a:endParaRPr sz="2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14년 차 선생님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6"/>
          <p:cNvSpPr txBox="1"/>
          <p:nvPr/>
        </p:nvSpPr>
        <p:spPr>
          <a:xfrm>
            <a:off x="647245" y="5414123"/>
            <a:ext cx="9037320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재능교육에서 저를 모르는 분은 없을 거예요. 일이 이렇게 제게 잘 맞을 줄 몰랐습니다. (웃음) 잘하게 되고 성과가 나니 더 욕심이 나더라고요. 웬만한 대기업 다니는 친구들보다 제가 더 많이 버니 집안의 가장인 제게는 더욱 메리트가 있는 일입니다. 노력한 만큼 결과로 돌아와서 일할 의욕이 생깁니다.</a:t>
            </a:r>
            <a:endParaRPr/>
          </a:p>
        </p:txBody>
      </p:sp>
      <p:sp>
        <p:nvSpPr>
          <p:cNvPr id="250" name="Google Shape;250;p6"/>
          <p:cNvSpPr txBox="1"/>
          <p:nvPr/>
        </p:nvSpPr>
        <p:spPr>
          <a:xfrm>
            <a:off x="3017519" y="9581281"/>
            <a:ext cx="9190791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아이들이 크고 나서 내 일을 하고 싶어 시작한 일이 20년을 넘었습니다. 경제 활동하는 엄마, 멋있잖아요. 연차가 쌓여서 당연히 예전보다 많이 받고요. (웃음) 제 나이에는 안주하기 쉬운데, 사무실에 나가 젊은 선생님들과 어울리고 배우다 보니 생활에 활력이 되고 즐겁습니다. 끊임없이 배울 수 있는 이 일을 좋아합니다.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6"/>
          <p:cNvSpPr txBox="1"/>
          <p:nvPr/>
        </p:nvSpPr>
        <p:spPr>
          <a:xfrm>
            <a:off x="635523" y="13727831"/>
            <a:ext cx="9037320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회사 다니는 친구들을 보면 보상 없는 야근이 많더라고요.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이 일은 제가 한 만큼 보상 받기 때문에 공정하게 느껴집니다.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그리고 무엇보다 업무량을 제가 원하는 대로 조절할 수 있어서 워라벨이 가능합니다. 참, 저는 아침 잠이 많아서 늦은 업무 시작도 마음에 듭니다.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6"/>
          <p:cNvSpPr txBox="1"/>
          <p:nvPr/>
        </p:nvSpPr>
        <p:spPr>
          <a:xfrm>
            <a:off x="3017519" y="17806928"/>
            <a:ext cx="9102377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아직 1년 밖에 되지는 않았지만, 최근 들어 온라인으로 관리하는 회원들이 늘다 보니 하루 정도는 온라인 회원 관리로만 진행합니다. 덕분에 예전보다 시간을 더 효율적으로 사용할 수 있게 되었어요. 요즘 저는 주 4일만 관리하고 있어서, 주말에 평일 하루를 더해 여행 가는 일을 즐깁니다.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543</Words>
  <Application>Microsoft Office PowerPoint</Application>
  <PresentationFormat>사용자 지정</PresentationFormat>
  <Paragraphs>77</Paragraphs>
  <Slides>3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JEI</dc:creator>
  <cp:lastModifiedBy>JEI</cp:lastModifiedBy>
  <cp:revision>3</cp:revision>
  <dcterms:created xsi:type="dcterms:W3CDTF">2022-08-25T06:55:05Z</dcterms:created>
  <dcterms:modified xsi:type="dcterms:W3CDTF">2025-12-18T07:40:07Z</dcterms:modified>
</cp:coreProperties>
</file>